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3964"/>
            <a:ext cx="8596668" cy="678872"/>
          </a:xfrm>
        </p:spPr>
        <p:txBody>
          <a:bodyPr/>
          <a:lstStyle/>
          <a:p>
            <a:pPr algn="ctr"/>
            <a:r>
              <a:rPr lang="ru-RU" dirty="0" smtClean="0"/>
              <a:t>Проект «Я – гражданин России»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72836"/>
            <a:ext cx="8596668" cy="586047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Создание условий для формирования личности гражданина и патриота России с присущими ему ценностями, взглядами, ориентациями, установками, мотивами деятельности и поведения.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пед.коллектив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учащиеся и их родители, социальные партнеры.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Сохранение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здоровья,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привлечение молодёжи к регулярным занятиям спортом.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обоснованной организаторской деятельности по созданию условий для эффективного патриотического воспитания Школьников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работы по патриотическому воспитанию,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 условия развития у каждого подростка, юноши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приносить пользу обществу и государству.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Утверждение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сознании чувствах воспитанников патриотических ценностей, взглядов и убеждений,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уважения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культурному историческому прошлому России, к традициям родного края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учащихся к работе по возрождению и сохранению культурных и духовно-нравственных ценностей родного края.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Обучение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молодёжи основам обороны и военной службы.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Добровольная допризывная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молодёжи к военной службе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образования), обеспечение деятельности специализированных классов, клубов, центров.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8.Информационная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научно методическая поддержка, обеспечение технических, организационных и кадровых условий совершенствования системы патриотического воспитания и до призывной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молодёжи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военной службе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12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884" y="609600"/>
            <a:ext cx="8958118" cy="116101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Мониторинг оценки эффективности реализации проекта « Я-гражданин России»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745652"/>
              </p:ext>
            </p:extLst>
          </p:nvPr>
        </p:nvGraphicFramePr>
        <p:xfrm>
          <a:off x="652925" y="1528821"/>
          <a:ext cx="8732145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00">
                  <a:extLst>
                    <a:ext uri="{9D8B030D-6E8A-4147-A177-3AD203B41FA5}">
                      <a16:colId xmlns:a16="http://schemas.microsoft.com/office/drawing/2014/main" val="711359458"/>
                    </a:ext>
                  </a:extLst>
                </a:gridCol>
                <a:gridCol w="2493115">
                  <a:extLst>
                    <a:ext uri="{9D8B030D-6E8A-4147-A177-3AD203B41FA5}">
                      <a16:colId xmlns:a16="http://schemas.microsoft.com/office/drawing/2014/main" val="1642520152"/>
                    </a:ext>
                  </a:extLst>
                </a:gridCol>
                <a:gridCol w="1455357">
                  <a:extLst>
                    <a:ext uri="{9D8B030D-6E8A-4147-A177-3AD203B41FA5}">
                      <a16:colId xmlns:a16="http://schemas.microsoft.com/office/drawing/2014/main" val="2083973666"/>
                    </a:ext>
                  </a:extLst>
                </a:gridCol>
                <a:gridCol w="1345964">
                  <a:extLst>
                    <a:ext uri="{9D8B030D-6E8A-4147-A177-3AD203B41FA5}">
                      <a16:colId xmlns:a16="http://schemas.microsoft.com/office/drawing/2014/main" val="3644697832"/>
                    </a:ext>
                  </a:extLst>
                </a:gridCol>
                <a:gridCol w="1342609">
                  <a:extLst>
                    <a:ext uri="{9D8B030D-6E8A-4147-A177-3AD203B41FA5}">
                      <a16:colId xmlns:a16="http://schemas.microsoft.com/office/drawing/2014/main" val="1894774931"/>
                    </a:ext>
                  </a:extLst>
                </a:gridCol>
                <a:gridCol w="1677500">
                  <a:extLst>
                    <a:ext uri="{9D8B030D-6E8A-4147-A177-3AD203B41FA5}">
                      <a16:colId xmlns:a16="http://schemas.microsoft.com/office/drawing/2014/main" val="1125013695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№</a:t>
                      </a:r>
                      <a:endParaRPr lang="ru-RU" sz="15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Наименование</a:t>
                      </a:r>
                      <a:r>
                        <a:rPr lang="ru-RU" sz="1500" baseline="0" dirty="0" smtClean="0"/>
                        <a:t> показателя</a:t>
                      </a:r>
                      <a:endParaRPr lang="ru-RU" sz="15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Целевой ориентир</a:t>
                      </a:r>
                      <a:endParaRPr lang="ru-RU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Результат</a:t>
                      </a:r>
                      <a:endParaRPr lang="ru-RU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Значимые мероприятия в рамках проекта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881766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2019-2020 </a:t>
                      </a:r>
                      <a:r>
                        <a:rPr lang="ru-RU" sz="1500" dirty="0" err="1" smtClean="0"/>
                        <a:t>уч.год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2020-2021 </a:t>
                      </a:r>
                      <a:r>
                        <a:rPr lang="ru-RU" sz="1500" dirty="0" err="1" smtClean="0"/>
                        <a:t>уч.год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72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smtClean="0"/>
                        <a:t>Доля обучающихся, занимающихся в системе патриотического воспитания;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Обучающиеся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4% (42)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4% (40)</a:t>
                      </a:r>
                      <a:endParaRPr lang="ru-RU" sz="15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урок мужества «День неизвестного солдата» 3.12.2019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Конкурс песни и строя 21.02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спортивный праздник песни и строя 03.2019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конкурс творческих проектов «Военные страницы истории России» 17.02.2020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конкурс песни и строя 21.02.2020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концерт «75 мгновений весны» 8.05.2020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акция «Аллея памяти» 4.05.2020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«Праздник белых журавлей» 22.10.2020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смотр строя и песни «Сильные, смелые, ловкие!» 02.2021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соревнования по военно-прикладным видам спорта 02.2021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акция «Письмо солдату»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акция «Помните»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акция «Волонтеры Победы»</a:t>
                      </a:r>
                      <a:b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спортивный праздник «Служу Отечеству!»02.2021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240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smtClean="0"/>
                        <a:t>Доля обучающихся,</a:t>
                      </a:r>
                      <a:r>
                        <a:rPr lang="ru-RU" sz="1500" baseline="0" smtClean="0"/>
                        <a:t> проходящих добровольную подготовку к военной службе;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Обучающиеся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1,8% (18) 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2% (20)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018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smtClean="0"/>
                        <a:t>Количество социальных партнеров;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Обучающиеся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0,8% (8)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0,8% (8)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33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28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1398529"/>
            <a:ext cx="8584046" cy="545947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исходя из анализа проекта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– гражданин России»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 продолжить реализацию данного направления, что является актуальным в наше время, при этом  пересмотреть целевые показатели реализации программы, т.к. они не дают реальной картины вовлеченности обучающихся.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нашем ОУ данное направление реализуется не только через детей занимающихся в системе патриотического воспитания и проходящих добровольную допризывную подготовку к военной службе (что целесообразно было отнести как показатели в проект «Юная армия»), но и через внеурочную деятельность, общешкольные мероприятия патриотической направленности, классные мероприятия и т.д. Таким образом и реализуется основная часть поставленных задач. Соответственно охват обучающихся данным проектом будет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100%.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1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6068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«Всё, что тебя касается»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9709"/>
            <a:ext cx="8596668" cy="5251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Способствовать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уверенной в себе личности, уважающий себя и других, умеющий анализировать и контролировать ситуацию и свое поведение, осознающей ответственность за свое здоровье, пропаганда здорового образа жизни. </a:t>
            </a: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педагогические работники, родители (законные представители), социальные партнёры.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воспитательного пространства, в котором осуществляется педагогическая профилактика.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Воспитание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устойчивых интересов и положительного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эмоционально-ценностного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физкультурно-оздоровительной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сохранения физического,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нравственного здоровья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Профилактика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вредных привычек, алкоголизма, наркомании,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подростковый среде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Формирование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представлений о том, как можно сделать свою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увлекательной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прибегая к потреблению психоактивных веществ.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Развития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ресурсов детей за счёт расширения кругозора, сфера актуальных интересов и способностей.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Развитие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и подростков умение оценивать свои действия и поступки, прогнозировать их возможные результаты.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Формирование представления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личной ответственности за свое поведение.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Формирование способностей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строить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взрослыми и сверстниками.</a:t>
            </a:r>
          </a:p>
        </p:txBody>
      </p:sp>
    </p:spTree>
    <p:extLst>
      <p:ext uri="{BB962C8B-B14F-4D97-AF65-F5344CB8AC3E}">
        <p14:creationId xmlns:p14="http://schemas.microsoft.com/office/powerpoint/2010/main" val="23179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675" y="235527"/>
            <a:ext cx="8857365" cy="83681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Мониторинг оценки эффективности реализации проекта «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Все, что тебя касается»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875803"/>
              </p:ext>
            </p:extLst>
          </p:nvPr>
        </p:nvGraphicFramePr>
        <p:xfrm>
          <a:off x="673023" y="1072343"/>
          <a:ext cx="8596668" cy="583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386">
                  <a:extLst>
                    <a:ext uri="{9D8B030D-6E8A-4147-A177-3AD203B41FA5}">
                      <a16:colId xmlns:a16="http://schemas.microsoft.com/office/drawing/2014/main" val="711359458"/>
                    </a:ext>
                  </a:extLst>
                </a:gridCol>
                <a:gridCol w="2354170">
                  <a:extLst>
                    <a:ext uri="{9D8B030D-6E8A-4147-A177-3AD203B41FA5}">
                      <a16:colId xmlns:a16="http://schemas.microsoft.com/office/drawing/2014/main" val="1642520152"/>
                    </a:ext>
                  </a:extLst>
                </a:gridCol>
                <a:gridCol w="1432777">
                  <a:extLst>
                    <a:ext uri="{9D8B030D-6E8A-4147-A177-3AD203B41FA5}">
                      <a16:colId xmlns:a16="http://schemas.microsoft.com/office/drawing/2014/main" val="2083973666"/>
                    </a:ext>
                  </a:extLst>
                </a:gridCol>
                <a:gridCol w="1325082">
                  <a:extLst>
                    <a:ext uri="{9D8B030D-6E8A-4147-A177-3AD203B41FA5}">
                      <a16:colId xmlns:a16="http://schemas.microsoft.com/office/drawing/2014/main" val="3644697832"/>
                    </a:ext>
                  </a:extLst>
                </a:gridCol>
                <a:gridCol w="1321779">
                  <a:extLst>
                    <a:ext uri="{9D8B030D-6E8A-4147-A177-3AD203B41FA5}">
                      <a16:colId xmlns:a16="http://schemas.microsoft.com/office/drawing/2014/main" val="1894774931"/>
                    </a:ext>
                  </a:extLst>
                </a:gridCol>
                <a:gridCol w="1651474">
                  <a:extLst>
                    <a:ext uri="{9D8B030D-6E8A-4147-A177-3AD203B41FA5}">
                      <a16:colId xmlns:a16="http://schemas.microsoft.com/office/drawing/2014/main" val="1125013695"/>
                    </a:ext>
                  </a:extLst>
                </a:gridCol>
              </a:tblGrid>
              <a:tr h="3648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№</a:t>
                      </a:r>
                      <a:endParaRPr lang="ru-RU" sz="15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Наименование</a:t>
                      </a:r>
                      <a:r>
                        <a:rPr lang="ru-RU" sz="1500" baseline="0" dirty="0" smtClean="0"/>
                        <a:t> показателя</a:t>
                      </a:r>
                      <a:endParaRPr lang="ru-RU" sz="15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Целевой ориентир</a:t>
                      </a:r>
                      <a:endParaRPr lang="ru-RU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Результат</a:t>
                      </a:r>
                      <a:endParaRPr lang="ru-RU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Значимые мероприятия в рамках проекта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881766"/>
                  </a:ext>
                </a:extLst>
              </a:tr>
              <a:tr h="62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2019-2020 </a:t>
                      </a:r>
                      <a:r>
                        <a:rPr lang="ru-RU" sz="1500" dirty="0" err="1" smtClean="0"/>
                        <a:t>уч.год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2020-2021 </a:t>
                      </a:r>
                      <a:r>
                        <a:rPr lang="ru-RU" sz="1500" dirty="0" err="1" smtClean="0"/>
                        <a:t>уч.год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72481"/>
                  </a:ext>
                </a:extLst>
              </a:tr>
              <a:tr h="81317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 со сформированной мотивацией к ведению здорового образа жизни без вредных привычек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 (925)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98%(951)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Первенство школы по футболу 09.19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День здоровья «Семья – начало всех начал» 10.2019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конкурс проектов «Мы за здоровый образ жизни» 20.04.2019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соревнования по подтягиванию на перекладине ноябрь 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фестиваль ГТО 02.2020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всемирный День здоровья 04.2020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конкурс коллажей «Мы за здоровый образ жизни!» 05.2021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Классный часы: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«История жизни В.Ф.</a:t>
                      </a:r>
                    </a:p>
                    <a:p>
                      <a:r>
                        <a:rPr lang="ru-RU" sz="9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Войно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9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Ясенецкого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«Роль отца в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воспитании ребенка»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«Молодежь выбирает</a:t>
                      </a: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жизнь»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«Начни с себя»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9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Проф.уроки</a:t>
                      </a: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«Урок правовой помощи детям»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«Здоровье-наше богатство»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9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9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Большое профилактическое родительское собрание.</a:t>
                      </a:r>
                    </a:p>
                    <a:p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240339"/>
                  </a:ext>
                </a:extLst>
              </a:tr>
              <a:tr h="1016471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 привлеченных в волонтерское движение, работа которого направлена на пропаганду здорового образа жизни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 (17)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 (17)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018487"/>
                  </a:ext>
                </a:extLst>
              </a:tr>
              <a:tr h="42276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 владеющих правовой грамотностью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 (75)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9 %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(85)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33341"/>
                  </a:ext>
                </a:extLst>
              </a:tr>
              <a:tr h="60988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детей «Группы Риска» по употреблению психоактивных веществ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71370"/>
                  </a:ext>
                </a:extLst>
              </a:tr>
              <a:tr h="42276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учащихся, состоящих на учете в ИДН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0,6% (6)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0,9% (9)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266715"/>
                  </a:ext>
                </a:extLst>
              </a:tr>
              <a:tr h="42276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обучающихся совершивших правонарушения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0,6% (6)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0,9% (9)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26427"/>
                  </a:ext>
                </a:extLst>
              </a:tr>
              <a:tr h="81317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обучающихся, вступивших в конфликтные ситуации со взрослыми и сверстниками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0,3% (3)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0,1% (1)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222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17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20095"/>
              </p:ext>
            </p:extLst>
          </p:nvPr>
        </p:nvGraphicFramePr>
        <p:xfrm>
          <a:off x="706274" y="257694"/>
          <a:ext cx="8596668" cy="5861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386">
                  <a:extLst>
                    <a:ext uri="{9D8B030D-6E8A-4147-A177-3AD203B41FA5}">
                      <a16:colId xmlns:a16="http://schemas.microsoft.com/office/drawing/2014/main" val="711359458"/>
                    </a:ext>
                  </a:extLst>
                </a:gridCol>
                <a:gridCol w="2354170">
                  <a:extLst>
                    <a:ext uri="{9D8B030D-6E8A-4147-A177-3AD203B41FA5}">
                      <a16:colId xmlns:a16="http://schemas.microsoft.com/office/drawing/2014/main" val="1642520152"/>
                    </a:ext>
                  </a:extLst>
                </a:gridCol>
                <a:gridCol w="1432777">
                  <a:extLst>
                    <a:ext uri="{9D8B030D-6E8A-4147-A177-3AD203B41FA5}">
                      <a16:colId xmlns:a16="http://schemas.microsoft.com/office/drawing/2014/main" val="2083973666"/>
                    </a:ext>
                  </a:extLst>
                </a:gridCol>
                <a:gridCol w="1325082">
                  <a:extLst>
                    <a:ext uri="{9D8B030D-6E8A-4147-A177-3AD203B41FA5}">
                      <a16:colId xmlns:a16="http://schemas.microsoft.com/office/drawing/2014/main" val="3644697832"/>
                    </a:ext>
                  </a:extLst>
                </a:gridCol>
                <a:gridCol w="1321779">
                  <a:extLst>
                    <a:ext uri="{9D8B030D-6E8A-4147-A177-3AD203B41FA5}">
                      <a16:colId xmlns:a16="http://schemas.microsoft.com/office/drawing/2014/main" val="1894774931"/>
                    </a:ext>
                  </a:extLst>
                </a:gridCol>
                <a:gridCol w="1651474">
                  <a:extLst>
                    <a:ext uri="{9D8B030D-6E8A-4147-A177-3AD203B41FA5}">
                      <a16:colId xmlns:a16="http://schemas.microsoft.com/office/drawing/2014/main" val="1125013695"/>
                    </a:ext>
                  </a:extLst>
                </a:gridCol>
              </a:tblGrid>
              <a:tr h="3774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№</a:t>
                      </a:r>
                      <a:endParaRPr lang="ru-RU" sz="15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Наименование</a:t>
                      </a:r>
                      <a:r>
                        <a:rPr lang="ru-RU" sz="1500" baseline="0" dirty="0" smtClean="0"/>
                        <a:t> показателя</a:t>
                      </a:r>
                      <a:endParaRPr lang="ru-RU" sz="15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Целевой ориентир</a:t>
                      </a:r>
                      <a:endParaRPr lang="ru-RU" sz="1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Результат</a:t>
                      </a:r>
                      <a:endParaRPr lang="ru-RU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Значимые мероприятия в рамках проекта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881766"/>
                  </a:ext>
                </a:extLst>
              </a:tr>
              <a:tr h="647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2019-2020 </a:t>
                      </a:r>
                      <a:r>
                        <a:rPr lang="ru-RU" sz="1500" dirty="0" err="1" smtClean="0"/>
                        <a:t>уч.год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2020-2021 </a:t>
                      </a:r>
                      <a:r>
                        <a:rPr lang="ru-RU" sz="1500" dirty="0" err="1" smtClean="0"/>
                        <a:t>уч.год</a:t>
                      </a:r>
                      <a:endParaRPr lang="ru-RU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172481"/>
                  </a:ext>
                </a:extLst>
              </a:tr>
              <a:tr h="43736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8.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школьников системно участвующих в массовых спортивных мероприятиях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98%(951)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240339"/>
                  </a:ext>
                </a:extLst>
              </a:tr>
              <a:tr h="43736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9.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личностных и командных спортивных достижений на соревнованиях всех уровней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 (279)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 (117)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018487"/>
                  </a:ext>
                </a:extLst>
              </a:tr>
              <a:tr h="43736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учащихся, участвующих в деятельности молодежных общественных объединений, трудовых объединениях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0,1% (15)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0,3 %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(31)</a:t>
                      </a:r>
                      <a:endParaRPr lang="ru-RU" sz="10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33341"/>
                  </a:ext>
                </a:extLst>
              </a:tr>
              <a:tr h="43736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здоровья обучающихся, снижение количества детей с хроническими заболеваниями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0,3% (25)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0,2% (23)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71370"/>
                  </a:ext>
                </a:extLst>
              </a:tr>
              <a:tr h="43736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 вовлеченных в работу Центра дополнительного образования школы и ФСК «Факел»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 (945)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 (951)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266715"/>
                  </a:ext>
                </a:extLst>
              </a:tr>
              <a:tr h="43736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 со сформированным представлением о правильном питании.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учащиеся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(674)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 (751)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526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59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2772" y="644391"/>
            <a:ext cx="88141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Проект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«Все, что тебя касается»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актуальным для реализации его в дальнейшем, но так же как и в предыдущем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пересмотреть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реализации, т.к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не дают реальной картины вовлеченности обучающихся.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 внести в показатели данного направления такие как: профилактические беседы, школьные мероприятия направленные на ЗОЖ, дети состоящие на учёте (выделяя конкретно категорию связанную с вредными привычками), дети группы риска и т.д. Часть показателей настоящего проекта зависят от числа обучающихся в ОУ, что никак не зависит от нас, а является демографическим фактором. А снижение участия детей в различного вида соревнованиях снижено в связи с пандемией. При этом реализация данного направления проходила преимущественно через школьные мероприятия дистанционного формата.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охват обучающихся данным проектом будет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100%.</a:t>
            </a:r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val="348470598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5070</TotalTime>
  <Words>901</Words>
  <Application>Microsoft Office PowerPoint</Application>
  <PresentationFormat>Широкоэкранный</PresentationFormat>
  <Paragraphs>179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Проект «Я – гражданин России»</vt:lpstr>
      <vt:lpstr>Мониторинг оценки эффективности реализации проекта « Я-гражданин России»</vt:lpstr>
      <vt:lpstr>Презентация PowerPoint</vt:lpstr>
      <vt:lpstr>Проект «Всё, что тебя касается»</vt:lpstr>
      <vt:lpstr>Мониторинг оценки эффективности реализации проекта « Все, что тебя касается»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реализации проектов  Программы развития  (2016-2021гг)</dc:title>
  <dc:creator>Пользователь</dc:creator>
  <cp:lastModifiedBy>Пользователь</cp:lastModifiedBy>
  <cp:revision>36</cp:revision>
  <dcterms:created xsi:type="dcterms:W3CDTF">2021-01-20T08:40:40Z</dcterms:created>
  <dcterms:modified xsi:type="dcterms:W3CDTF">2021-02-02T02:55:50Z</dcterms:modified>
</cp:coreProperties>
</file>